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Lst>
  <p:notesMasterIdLst>
    <p:notesMasterId r:id="rId13"/>
  </p:notesMasterIdLst>
  <p:handoutMasterIdLst>
    <p:handoutMasterId r:id="rId14"/>
  </p:handoutMasterIdLst>
  <p:sldIdLst>
    <p:sldId id="1595" r:id="rId6"/>
    <p:sldId id="1590" r:id="rId7"/>
    <p:sldId id="1596" r:id="rId8"/>
    <p:sldId id="1597" r:id="rId9"/>
    <p:sldId id="1598" r:id="rId10"/>
    <p:sldId id="1591" r:id="rId11"/>
    <p:sldId id="1592" r:id="rId1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787878"/>
    <a:srgbClr val="595959"/>
    <a:srgbClr val="A6A6A6"/>
    <a:srgbClr val="7F7F7F"/>
    <a:srgbClr val="00BCF2"/>
    <a:srgbClr val="FFFFFF"/>
    <a:srgbClr val="000A18"/>
    <a:srgbClr val="BCEEFC"/>
    <a:srgbClr val="FFB6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92136" autoAdjust="0"/>
  </p:normalViewPr>
  <p:slideViewPr>
    <p:cSldViewPr snapToGrid="0">
      <p:cViewPr varScale="1">
        <p:scale>
          <a:sx n="87" d="100"/>
          <a:sy n="87" d="100"/>
        </p:scale>
        <p:origin x="60" y="43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10/13/2017 4:58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10/13/2017 4:57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10/13/2017 4:57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10/15/2017 11:56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221139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Will make available via</a:t>
            </a:r>
            <a:r>
              <a:rPr lang="en-US" baseline="0" dirty="0"/>
              <a:t> event site or can download now</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624DC8D-BEC2-D34A-81E1-6AC3BD4AB132}" type="slidenum">
              <a:rPr lang="en-US" smtClean="0"/>
              <a:t>3</a:t>
            </a:fld>
            <a:endParaRPr lang="en-US"/>
          </a:p>
        </p:txBody>
      </p:sp>
    </p:spTree>
    <p:extLst>
      <p:ext uri="{BB962C8B-B14F-4D97-AF65-F5344CB8AC3E}">
        <p14:creationId xmlns:p14="http://schemas.microsoft.com/office/powerpoint/2010/main" val="824306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10/13/2017 5:38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09962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10/17/2017 9:39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525271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10/13/2017 4:57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033548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10/13/2017 4:57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0002144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2.xml"/><Relationship Id="rId5" Type="http://schemas.openxmlformats.org/officeDocument/2006/relationships/image" Target="../media/image17.jpg"/><Relationship Id="rId4" Type="http://schemas.openxmlformats.org/officeDocument/2006/relationships/image" Target="../media/image16.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2.xml"/><Relationship Id="rId4" Type="http://schemas.openxmlformats.org/officeDocument/2006/relationships/image" Target="../media/image20.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spid="_x0000_s1081" name="Acrobat Document" r:id="rId3" imgW="2476500" imgH="666750" progId="AcroExch.Document.DC">
                  <p:embed/>
                </p:oleObj>
              </mc:Choice>
              <mc:Fallback>
                <p:oleObj name="Acrobat Document" r:id="rId3" imgW="2476500" imgH="666750" progId="AcroExch.Document.DC">
                  <p:embed/>
                  <p:pic>
                    <p:nvPicPr>
                      <p:cNvPr id="4" name="Object 3">
                        <a:extLst>
                          <a:ext uri="{FF2B5EF4-FFF2-40B4-BE49-F238E27FC236}">
                            <a16:creationId xmlns:a16="http://schemas.microsoft.com/office/drawing/2014/main" id="{419B5F75-CE32-4BB1-96C8-FCEFD1E25B62}"/>
                          </a:ext>
                        </a:extLst>
                      </p:cNvPr>
                      <p:cNvPicPr/>
                      <p:nvPr/>
                    </p:nvPicPr>
                    <p:blipFill>
                      <a:blip r:embed="rId4"/>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7569" cy="6994525"/>
          </a:xfrm>
          <a:prstGeom prst="rect">
            <a:avLst/>
          </a:prstGeom>
          <a:gradFill flip="none" rotWithShape="1">
            <a:gsLst>
              <a:gs pos="76000">
                <a:schemeClr val="bg2">
                  <a:alpha val="70000"/>
                </a:schemeClr>
              </a:gs>
              <a:gs pos="0">
                <a:schemeClr val="bg2">
                  <a:alpha val="79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 name="Picture 5" descr="A close up of a logo&#10;&#10;Description generated with very high confidence">
            <a:extLst>
              <a:ext uri="{FF2B5EF4-FFF2-40B4-BE49-F238E27FC236}">
                <a16:creationId xmlns:a16="http://schemas.microsoft.com/office/drawing/2014/main" id="{F4ED4A1A-F4B7-4BF0-994C-B37037EC2810}"/>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0817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image" Target="../media/image1.emf"/><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theme" Target="../theme/theme2.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8"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3"/>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578" r:id="rId31"/>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gif"/><Relationship Id="rId7"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35.xml"/><Relationship Id="rId6" Type="http://schemas.openxmlformats.org/officeDocument/2006/relationships/image" Target="../media/image25.png"/><Relationship Id="rId5" Type="http://schemas.openxmlformats.org/officeDocument/2006/relationships/image" Target="../media/image24.jpg"/><Relationship Id="rId4" Type="http://schemas.openxmlformats.org/officeDocument/2006/relationships/image" Target="../media/image23.gif"/></Relationships>
</file>

<file path=ppt/slides/_rels/slide4.xml.rels><?xml version="1.0" encoding="UTF-8" standalone="yes"?>
<Relationships xmlns="http://schemas.openxmlformats.org/package/2006/relationships"><Relationship Id="rId3" Type="http://schemas.openxmlformats.org/officeDocument/2006/relationships/hyperlink" Target="http://portal.office.com/" TargetMode="External"/><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hyperlink" Target="mailto:admin@DEV365x???.onmicrosoft.com"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github.com/eoverfield/Office-Dev-Bootcamp" TargetMode="External"/><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hyperlink" Target="https://github.com/OfficeDev/TrainingContent/tree/master/SharePoint/SharePointFramework"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xml"/><Relationship Id="rId1" Type="http://schemas.openxmlformats.org/officeDocument/2006/relationships/slideLayout" Target="../slideLayouts/slideLayout21.xml"/><Relationship Id="rId5" Type="http://schemas.openxmlformats.org/officeDocument/2006/relationships/hyperlink" Target="https://aka.ms/o365devbootcampfeedback" TargetMode="External"/><Relationship Id="rId4" Type="http://schemas.openxmlformats.org/officeDocument/2006/relationships/hyperlink" Target="https://dev.office.com/devprogra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p:txBody>
          <a:bodyPr/>
          <a:lstStyle/>
          <a:p>
            <a:br>
              <a:rPr lang="en-US" dirty="0"/>
            </a:br>
            <a:r>
              <a:rPr lang="en-US" dirty="0"/>
              <a:t>Global Office 365 Bootcamp – </a:t>
            </a:r>
            <a:br>
              <a:rPr lang="en-US" dirty="0"/>
            </a:br>
            <a:r>
              <a:rPr lang="en-US" dirty="0"/>
              <a:t>Sacramento</a:t>
            </a:r>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p:txBody>
          <a:bodyPr/>
          <a:lstStyle/>
          <a:p>
            <a:endParaRPr lang="en-US" dirty="0"/>
          </a:p>
          <a:p>
            <a:r>
              <a:rPr lang="en-US" dirty="0"/>
              <a:t>Eric Overfield</a:t>
            </a:r>
          </a:p>
          <a:p>
            <a:endParaRPr lang="en-US" dirty="0"/>
          </a:p>
          <a:p>
            <a:r>
              <a:rPr lang="en-US" dirty="0"/>
              <a:t>Microsoft Regional Director</a:t>
            </a:r>
          </a:p>
          <a:p>
            <a:r>
              <a:rPr lang="en-US" dirty="0"/>
              <a:t>Office Servers and Services MVP</a:t>
            </a:r>
          </a:p>
          <a:p>
            <a:r>
              <a:rPr lang="en-US" dirty="0"/>
              <a:t>President, PixelMill</a:t>
            </a:r>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graphicFrame>
        <p:nvGraphicFramePr>
          <p:cNvPr id="6" name="Table 5">
            <a:extLst>
              <a:ext uri="{FF2B5EF4-FFF2-40B4-BE49-F238E27FC236}">
                <a16:creationId xmlns:a16="http://schemas.microsoft.com/office/drawing/2014/main" id="{C3E4279C-9F8A-4A0C-8CE9-B9E6B919F0DB}"/>
              </a:ext>
            </a:extLst>
          </p:cNvPr>
          <p:cNvGraphicFramePr>
            <a:graphicFrameLocks noGrp="1"/>
          </p:cNvGraphicFramePr>
          <p:nvPr>
            <p:extLst>
              <p:ext uri="{D42A27DB-BD31-4B8C-83A1-F6EECF244321}">
                <p14:modId xmlns:p14="http://schemas.microsoft.com/office/powerpoint/2010/main" val="3733371"/>
              </p:ext>
            </p:extLst>
          </p:nvPr>
        </p:nvGraphicFramePr>
        <p:xfrm>
          <a:off x="465138" y="1226916"/>
          <a:ext cx="11533187" cy="5370651"/>
        </p:xfrm>
        <a:graphic>
          <a:graphicData uri="http://schemas.openxmlformats.org/drawingml/2006/table">
            <a:tbl>
              <a:tblPr/>
              <a:tblGrid>
                <a:gridCol w="1298551">
                  <a:extLst>
                    <a:ext uri="{9D8B030D-6E8A-4147-A177-3AD203B41FA5}">
                      <a16:colId xmlns:a16="http://schemas.microsoft.com/office/drawing/2014/main" val="3692583418"/>
                    </a:ext>
                  </a:extLst>
                </a:gridCol>
                <a:gridCol w="5485580">
                  <a:extLst>
                    <a:ext uri="{9D8B030D-6E8A-4147-A177-3AD203B41FA5}">
                      <a16:colId xmlns:a16="http://schemas.microsoft.com/office/drawing/2014/main" val="3380234546"/>
                    </a:ext>
                  </a:extLst>
                </a:gridCol>
                <a:gridCol w="4749056">
                  <a:extLst>
                    <a:ext uri="{9D8B030D-6E8A-4147-A177-3AD203B41FA5}">
                      <a16:colId xmlns:a16="http://schemas.microsoft.com/office/drawing/2014/main" val="1831775513"/>
                    </a:ext>
                  </a:extLst>
                </a:gridCol>
              </a:tblGrid>
              <a:tr h="596739">
                <a:tc>
                  <a:txBody>
                    <a:bodyPr/>
                    <a:lstStyle/>
                    <a:p>
                      <a:pPr algn="l" fontAlgn="b"/>
                      <a:r>
                        <a:rPr lang="en-US" sz="1800" b="0" i="0" u="none" strike="noStrike">
                          <a:solidFill>
                            <a:schemeClr val="tx2"/>
                          </a:solidFill>
                          <a:effectLst/>
                          <a:latin typeface="+mj-lt"/>
                        </a:rPr>
                        <a:t>Time</a:t>
                      </a:r>
                    </a:p>
                  </a:txBody>
                  <a:tcPr marL="137160" marR="137160" marT="137160" marB="137160" anchor="ctr">
                    <a:lnL>
                      <a:noFill/>
                    </a:lnL>
                    <a:lnR>
                      <a:noFill/>
                    </a:lnR>
                    <a:lnT w="635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800" b="0" i="0" u="none" strike="noStrike" dirty="0">
                          <a:solidFill>
                            <a:schemeClr val="tx2"/>
                          </a:solidFill>
                          <a:effectLst/>
                          <a:latin typeface="+mj-lt"/>
                        </a:rPr>
                        <a:t>Topic / Activity </a:t>
                      </a:r>
                    </a:p>
                  </a:txBody>
                  <a:tcPr marL="137160" marR="137160" marT="137160" marB="137160" anchor="ctr">
                    <a:lnL>
                      <a:noFill/>
                    </a:lnL>
                    <a:lnR>
                      <a:noFill/>
                    </a:lnR>
                    <a:lnT w="635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800" b="0" i="0" u="none" strike="noStrike" dirty="0">
                          <a:solidFill>
                            <a:schemeClr val="tx2"/>
                          </a:solidFill>
                          <a:effectLst/>
                          <a:latin typeface="+mj-lt"/>
                        </a:rPr>
                        <a:t>Speaker</a:t>
                      </a:r>
                    </a:p>
                  </a:txBody>
                  <a:tcPr marL="137160" marR="137160" marT="137160" marB="137160" anchor="ctr">
                    <a:lnL>
                      <a:noFill/>
                    </a:lnL>
                    <a:lnR>
                      <a:noFill/>
                    </a:lnR>
                    <a:lnT w="635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7562875"/>
                  </a:ext>
                </a:extLst>
              </a:tr>
              <a:tr h="596739">
                <a:tc>
                  <a:txBody>
                    <a:bodyPr/>
                    <a:lstStyle/>
                    <a:p>
                      <a:pPr algn="l" fontAlgn="t"/>
                      <a:r>
                        <a:rPr lang="en-US" sz="1800" b="0" i="0" u="none" strike="noStrike" dirty="0">
                          <a:solidFill>
                            <a:schemeClr val="tx2"/>
                          </a:solidFill>
                          <a:effectLst/>
                          <a:latin typeface="Segoe UI Semilight" panose="020B0402040204020203" pitchFamily="34" charset="0"/>
                          <a:cs typeface="Segoe UI Semilight" panose="020B0402040204020203" pitchFamily="34" charset="0"/>
                        </a:rPr>
                        <a:t>9 am</a:t>
                      </a:r>
                    </a:p>
                  </a:txBody>
                  <a:tcPr marL="137160" marR="137160" marT="137160" marB="137160">
                    <a:lnL>
                      <a:noFill/>
                    </a:lnL>
                    <a:lnR>
                      <a:noFill/>
                    </a:lnR>
                    <a:lnT w="38100" cap="flat" cmpd="sng" algn="ctr">
                      <a:solidFill>
                        <a:schemeClr val="accent1"/>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US" sz="1800" b="0" i="0" u="none" strike="noStrike" dirty="0">
                          <a:solidFill>
                            <a:schemeClr val="tx2"/>
                          </a:solidFill>
                          <a:effectLst/>
                          <a:latin typeface="Segoe UI Semilight" panose="020B0402040204020203" pitchFamily="34" charset="0"/>
                          <a:cs typeface="Segoe UI Semilight" panose="020B0402040204020203" pitchFamily="34" charset="0"/>
                        </a:rPr>
                        <a:t>Introduction to SharePoint Framework</a:t>
                      </a:r>
                    </a:p>
                  </a:txBody>
                  <a:tcPr marL="137160" marR="137160" marT="137160" marB="137160">
                    <a:lnL>
                      <a:noFill/>
                    </a:lnL>
                    <a:lnR>
                      <a:noFill/>
                    </a:lnR>
                    <a:lnT w="38100" cap="flat" cmpd="sng" algn="ctr">
                      <a:solidFill>
                        <a:schemeClr val="accent1"/>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US" sz="1800" b="0" i="0" u="none" strike="noStrike" dirty="0">
                          <a:solidFill>
                            <a:schemeClr val="tx2"/>
                          </a:solidFill>
                          <a:effectLst/>
                          <a:latin typeface="Segoe UI Semilight" panose="020B0402040204020203" pitchFamily="34" charset="0"/>
                          <a:cs typeface="Segoe UI Semilight" panose="020B0402040204020203" pitchFamily="34" charset="0"/>
                        </a:rPr>
                        <a:t>Eric Overfield</a:t>
                      </a:r>
                    </a:p>
                  </a:txBody>
                  <a:tcPr marL="137160" marR="137160" marT="137160" marB="137160">
                    <a:lnL>
                      <a:noFill/>
                    </a:lnL>
                    <a:lnR>
                      <a:noFill/>
                    </a:lnR>
                    <a:lnT w="38100" cap="flat" cmpd="sng" algn="ctr">
                      <a:solidFill>
                        <a:schemeClr val="accent1"/>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797202533"/>
                  </a:ext>
                </a:extLst>
              </a:tr>
              <a:tr h="596739">
                <a:tc>
                  <a:txBody>
                    <a:bodyPr/>
                    <a:lstStyle/>
                    <a:p>
                      <a:pPr algn="l" fontAlgn="t"/>
                      <a:r>
                        <a:rPr lang="en-US" sz="1800" b="0" i="0" u="none" strike="noStrike" dirty="0">
                          <a:solidFill>
                            <a:schemeClr val="tx2"/>
                          </a:solidFill>
                          <a:effectLst/>
                          <a:latin typeface="Segoe UI Semilight" panose="020B0402040204020203" pitchFamily="34" charset="0"/>
                          <a:cs typeface="Segoe UI Semilight" panose="020B0402040204020203" pitchFamily="34" charset="0"/>
                        </a:rPr>
                        <a:t>10:30 am</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CA" sz="1800" b="0" i="0" u="none" strike="noStrike" dirty="0">
                          <a:solidFill>
                            <a:schemeClr val="tx2"/>
                          </a:solidFill>
                          <a:effectLst/>
                          <a:latin typeface="Segoe UI Semilight" panose="020B0402040204020203" pitchFamily="34" charset="0"/>
                          <a:cs typeface="Segoe UI Semilight" panose="020B0402040204020203" pitchFamily="34" charset="0"/>
                        </a:rPr>
                        <a:t>Break – 15 minutes</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US"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777130661"/>
                  </a:ext>
                </a:extLst>
              </a:tr>
              <a:tr h="596739">
                <a:tc>
                  <a:txBody>
                    <a:bodyPr/>
                    <a:lstStyle/>
                    <a:p>
                      <a:pPr algn="l" fontAlgn="t"/>
                      <a:r>
                        <a:rPr lang="en-CA" sz="1800" b="0" i="0" u="none" strike="noStrike" dirty="0">
                          <a:solidFill>
                            <a:schemeClr val="tx2"/>
                          </a:solidFill>
                          <a:effectLst/>
                          <a:latin typeface="Segoe UI Semilight" panose="020B0402040204020203" pitchFamily="34" charset="0"/>
                          <a:cs typeface="Segoe UI Semilight" panose="020B0402040204020203" pitchFamily="34" charset="0"/>
                        </a:rPr>
                        <a:t>10:45 am</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CA" sz="1800" b="0" i="0" u="none" strike="noStrike" dirty="0">
                          <a:solidFill>
                            <a:schemeClr val="tx2"/>
                          </a:solidFill>
                          <a:effectLst/>
                          <a:latin typeface="Segoe UI Semilight" panose="020B0402040204020203" pitchFamily="34" charset="0"/>
                          <a:cs typeface="Segoe UI Semilight" panose="020B0402040204020203" pitchFamily="34" charset="0"/>
                        </a:rPr>
                        <a:t>Deep dive into SharePoint Framework Webparts</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CA" sz="1800" b="0" i="0" u="none" strike="noStrike" dirty="0">
                          <a:solidFill>
                            <a:schemeClr val="tx2"/>
                          </a:solidFill>
                          <a:effectLst/>
                          <a:latin typeface="Segoe UI Semilight" panose="020B0402040204020203" pitchFamily="34" charset="0"/>
                          <a:cs typeface="Segoe UI Semilight" panose="020B0402040204020203" pitchFamily="34" charset="0"/>
                        </a:rPr>
                        <a:t>Eric Overfield</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145275799"/>
                  </a:ext>
                </a:extLst>
              </a:tr>
              <a:tr h="596739">
                <a:tc>
                  <a:txBody>
                    <a:bodyPr/>
                    <a:lstStyle/>
                    <a:p>
                      <a:pPr algn="l" fontAlgn="t"/>
                      <a:r>
                        <a:rPr lang="en-CA" sz="1800" b="0" i="0" u="none" strike="noStrike" dirty="0">
                          <a:solidFill>
                            <a:schemeClr val="tx2"/>
                          </a:solidFill>
                          <a:effectLst/>
                          <a:latin typeface="Segoe UI Semilight" panose="020B0402040204020203" pitchFamily="34" charset="0"/>
                          <a:cs typeface="Segoe UI Semilight" panose="020B0402040204020203" pitchFamily="34" charset="0"/>
                        </a:rPr>
                        <a:t>12:15 pm</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US" sz="1800" b="0" i="0" u="none" strike="noStrike" dirty="0">
                          <a:solidFill>
                            <a:schemeClr val="tx2"/>
                          </a:solidFill>
                          <a:effectLst/>
                          <a:latin typeface="Segoe UI Semilight" panose="020B0402040204020203" pitchFamily="34" charset="0"/>
                          <a:cs typeface="Segoe UI Semilight" panose="020B0402040204020203" pitchFamily="34" charset="0"/>
                        </a:rPr>
                        <a:t>Lunch – 45 minutes</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US"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029255411"/>
                  </a:ext>
                </a:extLst>
              </a:tr>
              <a:tr h="596739">
                <a:tc>
                  <a:txBody>
                    <a:bodyPr/>
                    <a:lstStyle/>
                    <a:p>
                      <a:pPr algn="l" fontAlgn="t"/>
                      <a:r>
                        <a:rPr lang="en-CA" sz="1800" b="0" i="0" u="none" strike="noStrike" dirty="0">
                          <a:solidFill>
                            <a:schemeClr val="tx2"/>
                          </a:solidFill>
                          <a:effectLst/>
                          <a:latin typeface="Segoe UI Semilight" panose="020B0402040204020203" pitchFamily="34" charset="0"/>
                          <a:cs typeface="Segoe UI Semilight" panose="020B0402040204020203" pitchFamily="34" charset="0"/>
                        </a:rPr>
                        <a:t>1 pm</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CA" sz="1800" b="0" i="0" u="none" strike="noStrike" dirty="0">
                          <a:solidFill>
                            <a:schemeClr val="tx2"/>
                          </a:solidFill>
                          <a:effectLst/>
                          <a:latin typeface="Segoe UI Semilight" panose="020B0402040204020203" pitchFamily="34" charset="0"/>
                          <a:cs typeface="Segoe UI Semilight" panose="020B0402040204020203" pitchFamily="34" charset="0"/>
                        </a:rPr>
                        <a:t>Deeper dive into SharePoint Framework Webparts</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US" sz="1800" b="0" i="0" u="none" strike="noStrike" dirty="0">
                          <a:solidFill>
                            <a:schemeClr val="tx2"/>
                          </a:solidFill>
                          <a:effectLst/>
                          <a:latin typeface="Segoe UI Semilight" panose="020B0402040204020203" pitchFamily="34" charset="0"/>
                          <a:cs typeface="Segoe UI Semilight" panose="020B0402040204020203" pitchFamily="34" charset="0"/>
                        </a:rPr>
                        <a:t>Eric Overfield</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475880627"/>
                  </a:ext>
                </a:extLst>
              </a:tr>
              <a:tr h="596739">
                <a:tc>
                  <a:txBody>
                    <a:bodyPr/>
                    <a:lstStyle/>
                    <a:p>
                      <a:pPr algn="l" fontAlgn="t"/>
                      <a:r>
                        <a:rPr lang="en-CA" sz="1800" b="0" i="0" u="none" strike="noStrike" dirty="0">
                          <a:solidFill>
                            <a:schemeClr val="tx2"/>
                          </a:solidFill>
                          <a:effectLst/>
                          <a:latin typeface="Segoe UI Semilight" panose="020B0402040204020203" pitchFamily="34" charset="0"/>
                          <a:cs typeface="Segoe UI Semilight" panose="020B0402040204020203" pitchFamily="34" charset="0"/>
                        </a:rPr>
                        <a:t>2:30 pm</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CA" sz="1800" b="0" i="0" u="none" strike="noStrike" dirty="0">
                          <a:solidFill>
                            <a:schemeClr val="tx2"/>
                          </a:solidFill>
                          <a:effectLst/>
                          <a:latin typeface="Segoe UI Semilight" panose="020B0402040204020203" pitchFamily="34" charset="0"/>
                          <a:cs typeface="Segoe UI Semilight" panose="020B0402040204020203" pitchFamily="34" charset="0"/>
                        </a:rPr>
                        <a:t>Break – 15 minutes</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US"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069011920"/>
                  </a:ext>
                </a:extLst>
              </a:tr>
              <a:tr h="596739">
                <a:tc>
                  <a:txBody>
                    <a:bodyPr/>
                    <a:lstStyle/>
                    <a:p>
                      <a:pPr algn="l" fontAlgn="t"/>
                      <a:r>
                        <a:rPr lang="en-CA" sz="1800" b="0" i="0" u="none" strike="noStrike" dirty="0">
                          <a:solidFill>
                            <a:schemeClr val="tx2"/>
                          </a:solidFill>
                          <a:effectLst/>
                          <a:latin typeface="Segoe UI Semilight" panose="020B0402040204020203" pitchFamily="34" charset="0"/>
                          <a:cs typeface="Segoe UI Semilight" panose="020B0402040204020203" pitchFamily="34" charset="0"/>
                        </a:rPr>
                        <a:t>2:45 pm</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CA" sz="1800" b="0" i="0" u="none" strike="noStrike" dirty="0">
                          <a:solidFill>
                            <a:schemeClr val="tx2"/>
                          </a:solidFill>
                          <a:effectLst/>
                          <a:latin typeface="Segoe UI Semilight" panose="020B0402040204020203" pitchFamily="34" charset="0"/>
                          <a:cs typeface="Segoe UI Semilight" panose="020B0402040204020203" pitchFamily="34" charset="0"/>
                        </a:rPr>
                        <a:t>SharePoint Framework Packaging and Deployment</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US" sz="1800" b="0" i="0" u="none" strike="noStrike" dirty="0">
                          <a:solidFill>
                            <a:schemeClr val="tx2"/>
                          </a:solidFill>
                          <a:effectLst/>
                          <a:latin typeface="Segoe UI Semilight" panose="020B0402040204020203" pitchFamily="34" charset="0"/>
                          <a:cs typeface="Segoe UI Semilight" panose="020B0402040204020203" pitchFamily="34" charset="0"/>
                        </a:rPr>
                        <a:t>Ryan Schouten</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168100875"/>
                  </a:ext>
                </a:extLst>
              </a:tr>
              <a:tr h="596739">
                <a:tc>
                  <a:txBody>
                    <a:bodyPr/>
                    <a:lstStyle/>
                    <a:p>
                      <a:pPr algn="l" fontAlgn="t"/>
                      <a:r>
                        <a:rPr lang="en-CA" sz="1800" b="0" i="0" u="none" strike="noStrike" dirty="0">
                          <a:solidFill>
                            <a:schemeClr val="tx2"/>
                          </a:solidFill>
                          <a:effectLst/>
                          <a:latin typeface="Segoe UI Semilight" panose="020B0402040204020203" pitchFamily="34" charset="0"/>
                          <a:cs typeface="Segoe UI Semilight" panose="020B0402040204020203" pitchFamily="34" charset="0"/>
                        </a:rPr>
                        <a:t>4:15 pm</a:t>
                      </a:r>
                    </a:p>
                  </a:txBody>
                  <a:tcPr marL="137160" marR="137160" marT="137160" marB="137160">
                    <a:lnL>
                      <a:noFill/>
                    </a:lnL>
                    <a:lnR>
                      <a:noFill/>
                    </a:lnR>
                    <a:lnT w="19050" cap="flat" cmpd="sng" algn="ctr">
                      <a:solidFill>
                        <a:schemeClr val="bg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CA" sz="1800" b="0" i="0" u="none" strike="noStrike" dirty="0">
                          <a:solidFill>
                            <a:schemeClr val="tx2"/>
                          </a:solidFill>
                          <a:effectLst/>
                          <a:latin typeface="Segoe UI Semilight" panose="020B0402040204020203" pitchFamily="34" charset="0"/>
                          <a:cs typeface="Segoe UI Semilight" panose="020B0402040204020203" pitchFamily="34" charset="0"/>
                        </a:rPr>
                        <a:t>Q&amp;A and Wrap up – 15 minutes</a:t>
                      </a:r>
                    </a:p>
                  </a:txBody>
                  <a:tcPr marL="137160" marR="137160" marT="137160" marB="137160">
                    <a:lnL>
                      <a:noFill/>
                    </a:lnL>
                    <a:lnR>
                      <a:noFill/>
                    </a:lnR>
                    <a:lnT w="19050" cap="flat" cmpd="sng" algn="ctr">
                      <a:solidFill>
                        <a:schemeClr val="bg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US" sz="1800" b="0" i="0" u="none" strike="noStrike" dirty="0">
                          <a:solidFill>
                            <a:schemeClr val="tx2"/>
                          </a:solidFill>
                          <a:effectLst/>
                          <a:latin typeface="Segoe UI Semilight" panose="020B0402040204020203" pitchFamily="34" charset="0"/>
                          <a:cs typeface="Segoe UI Semilight" panose="020B0402040204020203" pitchFamily="34" charset="0"/>
                        </a:rPr>
                        <a:t>Eric and Ryan</a:t>
                      </a:r>
                    </a:p>
                  </a:txBody>
                  <a:tcPr marL="137160" marR="137160" marT="137160" marB="137160">
                    <a:lnL>
                      <a:noFill/>
                    </a:lnL>
                    <a:lnR>
                      <a:noFill/>
                    </a:lnR>
                    <a:lnT w="19050" cap="flat" cmpd="sng" algn="ctr">
                      <a:solidFill>
                        <a:schemeClr val="bg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973023748"/>
                  </a:ext>
                </a:extLst>
              </a:tr>
            </a:tbl>
          </a:graphicData>
        </a:graphic>
      </p:graphicFrame>
    </p:spTree>
    <p:extLst>
      <p:ext uri="{BB962C8B-B14F-4D97-AF65-F5344CB8AC3E}">
        <p14:creationId xmlns:p14="http://schemas.microsoft.com/office/powerpoint/2010/main" val="39006354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213832" y="760366"/>
            <a:ext cx="5590019" cy="1498744"/>
          </a:xfrm>
          <a:prstGeom prst="rect">
            <a:avLst/>
          </a:prstGeom>
        </p:spPr>
        <p:txBody>
          <a:bodyPr wrap="square" anchor="t">
            <a:spAutoFit/>
          </a:bodyPr>
          <a:lstStyle/>
          <a:p>
            <a:pPr lvl="1">
              <a:lnSpc>
                <a:spcPct val="120000"/>
              </a:lnSpc>
            </a:pPr>
            <a:endParaRPr lang="en-US" sz="3808" b="1" dirty="0">
              <a:solidFill>
                <a:srgbClr val="3C4252"/>
              </a:solidFill>
              <a:latin typeface="Proxima Nova Semibold" panose="02000506030000020004" pitchFamily="50" charset="0"/>
              <a:ea typeface="Proxima Nova" charset="0"/>
              <a:cs typeface="Proxima Nova" charset="0"/>
            </a:endParaRPr>
          </a:p>
          <a:p>
            <a:pPr lvl="1">
              <a:lnSpc>
                <a:spcPct val="120000"/>
              </a:lnSpc>
            </a:pPr>
            <a:r>
              <a:rPr lang="en-US" sz="3808" b="1" dirty="0">
                <a:solidFill>
                  <a:srgbClr val="3C4252"/>
                </a:solidFill>
                <a:latin typeface="Proxima Nova Semibold" panose="02000506030000020004" pitchFamily="50" charset="0"/>
                <a:ea typeface="Proxima Nova" charset="0"/>
                <a:cs typeface="Proxima Nova" charset="0"/>
              </a:rPr>
              <a:t>ERIC OVERFIELD</a:t>
            </a:r>
          </a:p>
        </p:txBody>
      </p:sp>
      <p:cxnSp>
        <p:nvCxnSpPr>
          <p:cNvPr id="3" name="Straight Connector 2"/>
          <p:cNvCxnSpPr/>
          <p:nvPr/>
        </p:nvCxnSpPr>
        <p:spPr>
          <a:xfrm>
            <a:off x="986853" y="2368336"/>
            <a:ext cx="2032015" cy="0"/>
          </a:xfrm>
          <a:prstGeom prst="line">
            <a:avLst/>
          </a:prstGeom>
          <a:ln w="41275">
            <a:solidFill>
              <a:srgbClr val="1AB2E8"/>
            </a:solidFill>
          </a:ln>
          <a:effectLst/>
        </p:spPr>
        <p:style>
          <a:lnRef idx="2">
            <a:schemeClr val="accent1"/>
          </a:lnRef>
          <a:fillRef idx="0">
            <a:schemeClr val="accent1"/>
          </a:fillRef>
          <a:effectRef idx="1">
            <a:schemeClr val="accent1"/>
          </a:effectRef>
          <a:fontRef idx="minor">
            <a:schemeClr val="tx1"/>
          </a:fontRef>
        </p:style>
      </p:cxnSp>
      <p:pic>
        <p:nvPicPr>
          <p:cNvPr id="4" name="Picture 3" descr="C:\Users\jcduron\Desktop\spbook2.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4876" y="4868664"/>
            <a:ext cx="1096504" cy="1817834"/>
          </a:xfrm>
          <a:prstGeom prst="rect">
            <a:avLst/>
          </a:prstGeom>
          <a:noFill/>
          <a:ln>
            <a:solidFill>
              <a:schemeClr val="tx1"/>
            </a:solidFill>
          </a:ln>
          <a:effectLst/>
          <a:extLst>
            <a:ext uri="{909E8E84-426E-40dd-AFC4-6F175D3DCCD1}">
              <a14:hiddenFill xmlns="" xmlns:a14="http://schemas.microsoft.com/office/drawing/2010/main">
                <a:solidFill>
                  <a:srgbClr val="FFFFFF"/>
                </a:solidFill>
              </a14:hiddenFill>
            </a:ext>
          </a:extLst>
        </p:spPr>
      </p:pic>
      <p:pic>
        <p:nvPicPr>
          <p:cNvPr id="5" name="Picture 2" descr="C:\Users\jcduron\Desktop\spbook.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6853" y="4868663"/>
            <a:ext cx="1264226" cy="1819197"/>
          </a:xfrm>
          <a:prstGeom prst="rect">
            <a:avLst/>
          </a:prstGeom>
          <a:noFill/>
          <a:effectLst/>
          <a:extLst>
            <a:ext uri="{909E8E84-426E-40dd-AFC4-6F175D3DCCD1}">
              <a14:hiddenFill xmlns="" xmlns:a14="http://schemas.microsoft.com/office/drawing/2010/main">
                <a:solidFill>
                  <a:srgbClr val="FFFFFF"/>
                </a:solidFill>
              </a14:hiddenFill>
            </a:ext>
          </a:extLst>
        </p:spPr>
      </p:pic>
      <p:sp>
        <p:nvSpPr>
          <p:cNvPr id="2" name="Rectangle 1"/>
          <p:cNvSpPr/>
          <p:nvPr/>
        </p:nvSpPr>
        <p:spPr>
          <a:xfrm>
            <a:off x="816964" y="2554567"/>
            <a:ext cx="7918300" cy="2208297"/>
          </a:xfrm>
          <a:prstGeom prst="rect">
            <a:avLst/>
          </a:prstGeom>
        </p:spPr>
        <p:txBody>
          <a:bodyPr wrap="square">
            <a:spAutoFit/>
          </a:bodyPr>
          <a:lstStyle/>
          <a:p>
            <a:pPr>
              <a:lnSpc>
                <a:spcPts val="3264"/>
              </a:lnSpc>
            </a:pPr>
            <a:r>
              <a:rPr lang="en-US" sz="2176" dirty="0">
                <a:solidFill>
                  <a:srgbClr val="3C4252"/>
                </a:solidFill>
                <a:latin typeface="Proxima Nova" panose="02000506030000020004" pitchFamily="50" charset="0"/>
                <a:ea typeface="Roboto Light" panose="02000000000000000000" pitchFamily="2" charset="0"/>
                <a:cs typeface="Roboto Light"/>
              </a:rPr>
              <a:t>President &amp; Co-Founder of </a:t>
            </a:r>
            <a:r>
              <a:rPr lang="en-US" sz="2176" dirty="0" err="1">
                <a:solidFill>
                  <a:srgbClr val="3C4252"/>
                </a:solidFill>
                <a:latin typeface="Proxima Nova" panose="02000506030000020004" pitchFamily="50" charset="0"/>
                <a:ea typeface="Roboto Light" panose="02000000000000000000" pitchFamily="2" charset="0"/>
                <a:cs typeface="Roboto Light"/>
              </a:rPr>
              <a:t>PixelMill</a:t>
            </a:r>
            <a:endParaRPr lang="en-US" sz="2176" dirty="0">
              <a:solidFill>
                <a:srgbClr val="3C4252"/>
              </a:solidFill>
              <a:latin typeface="Proxima Nova" panose="02000506030000020004" pitchFamily="50" charset="0"/>
              <a:ea typeface="Roboto Light" panose="02000000000000000000" pitchFamily="2" charset="0"/>
              <a:cs typeface="Roboto Light"/>
            </a:endParaRPr>
          </a:p>
          <a:p>
            <a:pPr>
              <a:lnSpc>
                <a:spcPts val="3264"/>
              </a:lnSpc>
            </a:pPr>
            <a:r>
              <a:rPr lang="en-US" sz="2176" dirty="0">
                <a:solidFill>
                  <a:srgbClr val="3C4252"/>
                </a:solidFill>
                <a:latin typeface="Proxima Nova" panose="02000506030000020004" pitchFamily="50" charset="0"/>
                <a:ea typeface="Roboto Light" panose="02000000000000000000" pitchFamily="2" charset="0"/>
                <a:cs typeface="Roboto Light"/>
              </a:rPr>
              <a:t>Microsoft MVP, Office Servers &amp; Services</a:t>
            </a:r>
          </a:p>
          <a:p>
            <a:pPr>
              <a:lnSpc>
                <a:spcPts val="3264"/>
              </a:lnSpc>
            </a:pPr>
            <a:r>
              <a:rPr lang="en-US" sz="2176" dirty="0">
                <a:solidFill>
                  <a:srgbClr val="3C4252"/>
                </a:solidFill>
                <a:latin typeface="Proxima Nova" panose="02000506030000020004" pitchFamily="50" charset="0"/>
                <a:ea typeface="Roboto Light" panose="02000000000000000000" pitchFamily="2" charset="0"/>
                <a:cs typeface="Roboto Light"/>
              </a:rPr>
              <a:t>Microsoft Regional Director</a:t>
            </a:r>
          </a:p>
          <a:p>
            <a:pPr>
              <a:lnSpc>
                <a:spcPts val="3264"/>
              </a:lnSpc>
            </a:pPr>
            <a:r>
              <a:rPr lang="en-US" sz="2176" dirty="0">
                <a:solidFill>
                  <a:srgbClr val="3C4252"/>
                </a:solidFill>
                <a:latin typeface="Proxima Nova" panose="02000506030000020004" pitchFamily="50" charset="0"/>
                <a:ea typeface="Roboto Light" panose="02000000000000000000" pitchFamily="2" charset="0"/>
                <a:cs typeface="Roboto Light"/>
              </a:rPr>
              <a:t>Published SharePoint Author</a:t>
            </a:r>
          </a:p>
          <a:p>
            <a:pPr>
              <a:lnSpc>
                <a:spcPts val="3264"/>
              </a:lnSpc>
            </a:pPr>
            <a:r>
              <a:rPr lang="en-US" sz="2176" dirty="0">
                <a:solidFill>
                  <a:srgbClr val="3C4252"/>
                </a:solidFill>
                <a:latin typeface="Proxima Nova" panose="02000506030000020004" pitchFamily="50" charset="0"/>
                <a:ea typeface="Roboto Light" panose="02000000000000000000" pitchFamily="2" charset="0"/>
                <a:cs typeface="Roboto Light"/>
              </a:rPr>
              <a:t>SharePoint Community Organizer &amp; Contributor</a:t>
            </a:r>
          </a:p>
        </p:txBody>
      </p:sp>
      <p:pic>
        <p:nvPicPr>
          <p:cNvPr id="7" name="Picture 6"/>
          <p:cNvPicPr>
            <a:picLocks noChangeAspect="1"/>
          </p:cNvPicPr>
          <p:nvPr/>
        </p:nvPicPr>
        <p:blipFill>
          <a:blip r:embed="rId5"/>
          <a:stretch>
            <a:fillRect/>
          </a:stretch>
        </p:blipFill>
        <p:spPr>
          <a:xfrm>
            <a:off x="7959066" y="497388"/>
            <a:ext cx="2683389" cy="2683389"/>
          </a:xfrm>
          <a:prstGeom prst="rect">
            <a:avLst/>
          </a:prstGeom>
        </p:spPr>
      </p:pic>
      <p:pic>
        <p:nvPicPr>
          <p:cNvPr id="8" name="Picture 7" descr="rs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5281" y="3666932"/>
            <a:ext cx="371826" cy="371826"/>
          </a:xfrm>
          <a:prstGeom prst="rect">
            <a:avLst/>
          </a:prstGeom>
        </p:spPr>
      </p:pic>
      <p:grpSp>
        <p:nvGrpSpPr>
          <p:cNvPr id="9" name="Group 8"/>
          <p:cNvGrpSpPr/>
          <p:nvPr/>
        </p:nvGrpSpPr>
        <p:grpSpPr>
          <a:xfrm>
            <a:off x="8041014" y="4478335"/>
            <a:ext cx="371826" cy="370836"/>
            <a:chOff x="3328988" y="3201988"/>
            <a:chExt cx="392113" cy="392113"/>
          </a:xfrm>
        </p:grpSpPr>
        <p:sp>
          <p:nvSpPr>
            <p:cNvPr id="10" name="Oval 46"/>
            <p:cNvSpPr>
              <a:spLocks noChangeArrowheads="1"/>
            </p:cNvSpPr>
            <p:nvPr/>
          </p:nvSpPr>
          <p:spPr bwMode="auto">
            <a:xfrm>
              <a:off x="3328988" y="3201988"/>
              <a:ext cx="392113" cy="392113"/>
            </a:xfrm>
            <a:prstGeom prst="ellipse">
              <a:avLst/>
            </a:prstGeom>
            <a:solidFill>
              <a:srgbClr val="1AB2E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448"/>
            </a:p>
          </p:txBody>
        </p:sp>
        <p:sp>
          <p:nvSpPr>
            <p:cNvPr id="11" name="Freeform 47"/>
            <p:cNvSpPr>
              <a:spLocks/>
            </p:cNvSpPr>
            <p:nvPr/>
          </p:nvSpPr>
          <p:spPr bwMode="auto">
            <a:xfrm>
              <a:off x="3427415" y="3317875"/>
              <a:ext cx="196850" cy="158750"/>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448"/>
            </a:p>
          </p:txBody>
        </p:sp>
      </p:grpSp>
      <p:sp>
        <p:nvSpPr>
          <p:cNvPr id="12" name="Rectangle 11"/>
          <p:cNvSpPr/>
          <p:nvPr/>
        </p:nvSpPr>
        <p:spPr>
          <a:xfrm>
            <a:off x="8354812" y="4388780"/>
            <a:ext cx="2287643" cy="427168"/>
          </a:xfrm>
          <a:prstGeom prst="rect">
            <a:avLst/>
          </a:prstGeom>
        </p:spPr>
        <p:txBody>
          <a:bodyPr wrap="square">
            <a:spAutoFit/>
          </a:bodyPr>
          <a:lstStyle/>
          <a:p>
            <a:r>
              <a:rPr lang="en-US" sz="2176" dirty="0">
                <a:solidFill>
                  <a:srgbClr val="3C4252"/>
                </a:solidFill>
                <a:latin typeface="Proxima Nova" panose="02000506030000020004"/>
                <a:ea typeface="Roboto Light" panose="02000000000000000000" pitchFamily="2" charset="0"/>
                <a:cs typeface="Roboto Light"/>
              </a:rPr>
              <a:t>@</a:t>
            </a:r>
            <a:r>
              <a:rPr lang="en-US" sz="2176" dirty="0" err="1">
                <a:solidFill>
                  <a:srgbClr val="3C4252"/>
                </a:solidFill>
                <a:latin typeface="Proxima Nova" panose="02000506030000020004"/>
                <a:ea typeface="Roboto Light" panose="02000000000000000000" pitchFamily="2" charset="0"/>
                <a:cs typeface="Roboto Light"/>
              </a:rPr>
              <a:t>ericoverfield</a:t>
            </a:r>
            <a:endParaRPr lang="en-US" sz="2176" dirty="0">
              <a:solidFill>
                <a:srgbClr val="3C4252"/>
              </a:solidFill>
              <a:latin typeface="Proxima Nova" panose="02000506030000020004"/>
            </a:endParaRPr>
          </a:p>
        </p:txBody>
      </p:sp>
      <p:sp>
        <p:nvSpPr>
          <p:cNvPr id="13" name="Rectangle 12"/>
          <p:cNvSpPr/>
          <p:nvPr/>
        </p:nvSpPr>
        <p:spPr>
          <a:xfrm>
            <a:off x="8354811" y="3622650"/>
            <a:ext cx="2686890" cy="427168"/>
          </a:xfrm>
          <a:prstGeom prst="rect">
            <a:avLst/>
          </a:prstGeom>
        </p:spPr>
        <p:txBody>
          <a:bodyPr wrap="square">
            <a:spAutoFit/>
          </a:bodyPr>
          <a:lstStyle/>
          <a:p>
            <a:r>
              <a:rPr lang="en-US" sz="2176" dirty="0">
                <a:solidFill>
                  <a:srgbClr val="3C4252"/>
                </a:solidFill>
                <a:latin typeface="Proxima Nova" panose="02000506030000020004"/>
              </a:rPr>
              <a:t>ericoverfield.com</a:t>
            </a:r>
          </a:p>
        </p:txBody>
      </p:sp>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49380" y="5069150"/>
            <a:ext cx="1099521" cy="1729915"/>
          </a:xfrm>
          <a:prstGeom prst="rect">
            <a:avLst/>
          </a:prstGeom>
        </p:spPr>
      </p:pic>
      <p:pic>
        <p:nvPicPr>
          <p:cNvPr id="1026" name="Picture 2" descr="http://www.msrd.io/images/logo/msrd-logo-192px-alpha.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36479" y="6016643"/>
            <a:ext cx="3422586" cy="977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17833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Get Your Office 365 Developer Tenant (1 year usage, 25 users/tenant) </a:t>
            </a:r>
          </a:p>
        </p:txBody>
      </p:sp>
      <p:sp>
        <p:nvSpPr>
          <p:cNvPr id="5" name="Rectangle 4">
            <a:extLst>
              <a:ext uri="{FF2B5EF4-FFF2-40B4-BE49-F238E27FC236}">
                <a16:creationId xmlns:a16="http://schemas.microsoft.com/office/drawing/2014/main" id="{450E3F09-D6FB-4FAD-932C-AB893585B27D}"/>
              </a:ext>
            </a:extLst>
          </p:cNvPr>
          <p:cNvSpPr/>
          <p:nvPr/>
        </p:nvSpPr>
        <p:spPr>
          <a:xfrm>
            <a:off x="920650" y="1593966"/>
            <a:ext cx="10228420" cy="2585323"/>
          </a:xfrm>
          <a:prstGeom prst="rect">
            <a:avLst/>
          </a:prstGeom>
        </p:spPr>
        <p:txBody>
          <a:bodyPr wrap="square">
            <a:spAutoFit/>
          </a:bodyPr>
          <a:lstStyle/>
          <a:p>
            <a:r>
              <a:rPr lang="en-US" dirty="0">
                <a:solidFill>
                  <a:schemeClr val="tx2"/>
                </a:solidFill>
                <a:latin typeface="+mj-lt"/>
              </a:rPr>
              <a:t>Utilize your free Office 365 Developer Tenant</a:t>
            </a:r>
          </a:p>
          <a:p>
            <a:pPr marL="285750" indent="-285750">
              <a:buFont typeface="Arial" panose="020B0604020202020204" pitchFamily="34" charset="0"/>
              <a:buChar char="•"/>
            </a:pPr>
            <a:r>
              <a:rPr lang="en-US" dirty="0">
                <a:solidFill>
                  <a:schemeClr val="tx2"/>
                </a:solidFill>
                <a:latin typeface="Segoe UI Semilight" panose="020B0402040204020203" pitchFamily="34" charset="0"/>
                <a:cs typeface="Segoe UI Semilight" panose="020B0402040204020203" pitchFamily="34" charset="0"/>
              </a:rPr>
              <a:t>Free for One Year</a:t>
            </a:r>
          </a:p>
          <a:p>
            <a:pPr marL="285750" indent="-285750">
              <a:buFont typeface="Arial" panose="020B0604020202020204" pitchFamily="34" charset="0"/>
              <a:buChar char="•"/>
            </a:pPr>
            <a:r>
              <a:rPr lang="en-US" dirty="0">
                <a:solidFill>
                  <a:schemeClr val="tx2"/>
                </a:solidFill>
                <a:latin typeface="Segoe UI Semilight" panose="020B0402040204020203" pitchFamily="34" charset="0"/>
                <a:cs typeface="Segoe UI Semilight" panose="020B0402040204020203" pitchFamily="34" charset="0"/>
              </a:rPr>
              <a:t>Includes 25 user licenses – E3</a:t>
            </a:r>
          </a:p>
          <a:p>
            <a:pPr marL="285750" indent="-285750">
              <a:buFont typeface="Arial" panose="020B0604020202020204" pitchFamily="34" charset="0"/>
              <a:buChar char="•"/>
            </a:pPr>
            <a:r>
              <a:rPr lang="en-US" dirty="0">
                <a:solidFill>
                  <a:schemeClr val="tx2"/>
                </a:solidFill>
                <a:latin typeface="Segoe UI Semilight" panose="020B0402040204020203" pitchFamily="34" charset="0"/>
                <a:cs typeface="Segoe UI Semilight" panose="020B0402040204020203" pitchFamily="34" charset="0"/>
              </a:rPr>
              <a:t>Comes pre-configured with demo users and content</a:t>
            </a:r>
          </a:p>
          <a:p>
            <a:endParaRPr lang="en-US" dirty="0">
              <a:solidFill>
                <a:schemeClr val="tx2"/>
              </a:solidFill>
              <a:latin typeface="Segoe UI Semilight" panose="020B0402040204020203" pitchFamily="34" charset="0"/>
              <a:cs typeface="Segoe UI Semilight" panose="020B0402040204020203" pitchFamily="34" charset="0"/>
            </a:endParaRPr>
          </a:p>
          <a:p>
            <a:r>
              <a:rPr lang="en-US" dirty="0">
                <a:solidFill>
                  <a:schemeClr val="tx2"/>
                </a:solidFill>
                <a:latin typeface="+mj-lt"/>
                <a:cs typeface="Segoe UI Semilight" panose="020B0402040204020203" pitchFamily="34" charset="0"/>
              </a:rPr>
              <a:t>Start with an incognito browser session</a:t>
            </a:r>
          </a:p>
          <a:p>
            <a:pPr marL="285750" indent="-285750">
              <a:buFont typeface="Arial" panose="020B0604020202020204" pitchFamily="34" charset="0"/>
              <a:buChar char="•"/>
            </a:pPr>
            <a:r>
              <a:rPr lang="en-US" dirty="0">
                <a:solidFill>
                  <a:schemeClr val="tx2"/>
                </a:solidFill>
                <a:latin typeface="Segoe UI Semilight" panose="020B0402040204020203" pitchFamily="34" charset="0"/>
                <a:cs typeface="Segoe UI Semilight" panose="020B0402040204020203" pitchFamily="34" charset="0"/>
                <a:hlinkClick r:id="rId3"/>
              </a:rPr>
              <a:t>http://portal.office.com</a:t>
            </a:r>
            <a:endParaRPr lang="en-US" dirty="0">
              <a:solidFill>
                <a:schemeClr val="tx2"/>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chemeClr val="tx2"/>
                </a:solidFill>
                <a:latin typeface="Segoe UI Semilight" panose="020B0402040204020203" pitchFamily="34" charset="0"/>
                <a:cs typeface="Segoe UI Semilight" panose="020B0402040204020203" pitchFamily="34" charset="0"/>
              </a:rPr>
              <a:t>Login using </a:t>
            </a:r>
            <a:r>
              <a:rPr lang="en-US" dirty="0">
                <a:solidFill>
                  <a:schemeClr val="tx2"/>
                </a:solidFill>
                <a:latin typeface="Segoe UI Semilight" panose="020B0402040204020203" pitchFamily="34" charset="0"/>
                <a:cs typeface="Segoe UI Semilight" panose="020B0402040204020203" pitchFamily="34" charset="0"/>
                <a:hlinkClick r:id="rId4"/>
              </a:rPr>
              <a:t>admin@DEV365x???.onmicrosoft.com</a:t>
            </a:r>
            <a:endParaRPr lang="en-US" dirty="0">
              <a:solidFill>
                <a:schemeClr val="tx2"/>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chemeClr val="tx2"/>
                </a:solidFill>
                <a:latin typeface="Segoe UI Semilight" panose="020B0402040204020203" pitchFamily="34" charset="0"/>
                <a:cs typeface="Segoe UI Semilight" panose="020B0402040204020203" pitchFamily="34" charset="0"/>
              </a:rPr>
              <a:t>“</a:t>
            </a:r>
            <a:r>
              <a:rPr lang="en-US" dirty="0" err="1">
                <a:solidFill>
                  <a:schemeClr val="tx2"/>
                </a:solidFill>
                <a:latin typeface="Segoe UI Semilight" panose="020B0402040204020203" pitchFamily="34" charset="0"/>
                <a:cs typeface="Segoe UI Semilight" panose="020B0402040204020203" pitchFamily="34" charset="0"/>
              </a:rPr>
              <a:t>meganb</a:t>
            </a:r>
            <a:r>
              <a:rPr lang="en-US" dirty="0">
                <a:solidFill>
                  <a:schemeClr val="tx2"/>
                </a:solidFill>
                <a:latin typeface="Segoe UI Semilight" panose="020B0402040204020203" pitchFamily="34" charset="0"/>
                <a:cs typeface="Segoe UI Semilight" panose="020B0402040204020203" pitchFamily="34" charset="0"/>
              </a:rPr>
              <a:t>” account is also a global admin but with a profile</a:t>
            </a:r>
            <a:endParaRPr lang="en-US"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339009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Get the source code</a:t>
            </a:r>
          </a:p>
        </p:txBody>
      </p:sp>
      <p:sp>
        <p:nvSpPr>
          <p:cNvPr id="2" name="Rectangle 1">
            <a:extLst>
              <a:ext uri="{FF2B5EF4-FFF2-40B4-BE49-F238E27FC236}">
                <a16:creationId xmlns:a16="http://schemas.microsoft.com/office/drawing/2014/main" id="{433549E2-2D6E-44E5-A79E-1691381305EA}"/>
              </a:ext>
            </a:extLst>
          </p:cNvPr>
          <p:cNvSpPr/>
          <p:nvPr/>
        </p:nvSpPr>
        <p:spPr>
          <a:xfrm>
            <a:off x="920650" y="1593966"/>
            <a:ext cx="10228420" cy="2031325"/>
          </a:xfrm>
          <a:prstGeom prst="rect">
            <a:avLst/>
          </a:prstGeom>
        </p:spPr>
        <p:txBody>
          <a:bodyPr wrap="square">
            <a:spAutoFit/>
          </a:bodyPr>
          <a:lstStyle/>
          <a:p>
            <a:r>
              <a:rPr lang="en-US" dirty="0">
                <a:solidFill>
                  <a:schemeClr val="tx2"/>
                </a:solidFill>
                <a:latin typeface="+mj-lt"/>
              </a:rPr>
              <a:t>Download source code and </a:t>
            </a:r>
            <a:r>
              <a:rPr lang="en-US" dirty="0" err="1">
                <a:solidFill>
                  <a:schemeClr val="tx2"/>
                </a:solidFill>
                <a:latin typeface="+mj-lt"/>
              </a:rPr>
              <a:t>slidedecks</a:t>
            </a:r>
            <a:endParaRPr lang="en-US" dirty="0">
              <a:solidFill>
                <a:schemeClr val="tx2"/>
              </a:solidFill>
              <a:latin typeface="+mj-lt"/>
            </a:endParaRPr>
          </a:p>
          <a:p>
            <a:r>
              <a:rPr lang="en-US" dirty="0">
                <a:solidFill>
                  <a:schemeClr val="tx2"/>
                </a:solidFill>
                <a:latin typeface="Segoe UI Semilight" panose="020B0402040204020203" pitchFamily="34" charset="0"/>
                <a:cs typeface="Segoe UI Semilight" panose="020B0402040204020203" pitchFamily="34" charset="0"/>
                <a:hlinkClick r:id="rId3"/>
              </a:rPr>
              <a:t>http://github.com/eoverfield/Office-Dev-Bootcamp</a:t>
            </a:r>
            <a:endParaRPr lang="en-US" dirty="0">
              <a:solidFill>
                <a:schemeClr val="tx2"/>
              </a:solidFill>
              <a:latin typeface="Segoe UI Semilight" panose="020B0402040204020203" pitchFamily="34" charset="0"/>
              <a:cs typeface="Segoe UI Semilight" panose="020B0402040204020203" pitchFamily="34" charset="0"/>
            </a:endParaRPr>
          </a:p>
          <a:p>
            <a:endParaRPr lang="en-US" dirty="0">
              <a:solidFill>
                <a:schemeClr val="tx2"/>
              </a:solidFill>
              <a:latin typeface="Segoe UI Semilight" panose="020B0402040204020203" pitchFamily="34" charset="0"/>
              <a:cs typeface="Segoe UI Semilight" panose="020B0402040204020203" pitchFamily="34" charset="0"/>
            </a:endParaRPr>
          </a:p>
          <a:p>
            <a:endParaRPr lang="en-US" dirty="0">
              <a:solidFill>
                <a:schemeClr val="tx2"/>
              </a:solidFill>
              <a:latin typeface="Segoe UI Semilight" panose="020B0402040204020203" pitchFamily="34" charset="0"/>
              <a:cs typeface="Segoe UI Semilight" panose="020B0402040204020203" pitchFamily="34" charset="0"/>
            </a:endParaRPr>
          </a:p>
          <a:p>
            <a:r>
              <a:rPr lang="en-US" dirty="0">
                <a:solidFill>
                  <a:schemeClr val="tx2"/>
                </a:solidFill>
                <a:latin typeface="+mj-lt"/>
                <a:cs typeface="Segoe UI Semilight" panose="020B0402040204020203" pitchFamily="34" charset="0"/>
              </a:rPr>
              <a:t>Based on Office Development Master training source</a:t>
            </a:r>
          </a:p>
          <a:p>
            <a:r>
              <a:rPr lang="en-US" dirty="0">
                <a:latin typeface="Segoe UI Semilight" panose="020B0402040204020203" pitchFamily="34" charset="0"/>
                <a:cs typeface="Segoe UI Semilight" panose="020B0402040204020203" pitchFamily="34" charset="0"/>
                <a:hlinkClick r:id="rId4"/>
              </a:rPr>
              <a:t>https://github.com/OfficeDev/TrainingContent/tree/master/SharePoint/SharePointFramework</a:t>
            </a:r>
            <a:endParaRPr lang="en-US" dirty="0">
              <a:latin typeface="Segoe UI Semilight" panose="020B0402040204020203" pitchFamily="34" charset="0"/>
              <a:cs typeface="Segoe UI Semilight" panose="020B0402040204020203" pitchFamily="34" charset="0"/>
            </a:endParaRPr>
          </a:p>
          <a:p>
            <a:endParaRPr lang="en-US"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7127112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86F218-5AC5-4A5E-A2A1-589F857FFD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1942065" y="1"/>
            <a:ext cx="10494410" cy="6994524"/>
          </a:xfrm>
          <a:prstGeom prst="rect">
            <a:avLst/>
          </a:prstGeom>
        </p:spPr>
      </p:pic>
      <p:sp>
        <p:nvSpPr>
          <p:cNvPr id="7" name="Rectangle 6">
            <a:extLst>
              <a:ext uri="{FF2B5EF4-FFF2-40B4-BE49-F238E27FC236}">
                <a16:creationId xmlns:a16="http://schemas.microsoft.com/office/drawing/2014/main" id="{C21E3DAA-E7DE-4604-8F6A-AC44843750AE}"/>
              </a:ext>
            </a:extLst>
          </p:cNvPr>
          <p:cNvSpPr/>
          <p:nvPr/>
        </p:nvSpPr>
        <p:spPr bwMode="auto">
          <a:xfrm>
            <a:off x="1331089" y="0"/>
            <a:ext cx="7776950" cy="6994525"/>
          </a:xfrm>
          <a:prstGeom prst="rect">
            <a:avLst/>
          </a:prstGeom>
          <a:gradFill flip="none" rotWithShape="1">
            <a:gsLst>
              <a:gs pos="53000">
                <a:srgbClr val="2F2F2F">
                  <a:alpha val="91000"/>
                </a:srgbClr>
              </a:gs>
              <a:gs pos="0">
                <a:schemeClr val="bg2"/>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899478"/>
            <a:ext cx="7604124" cy="928370"/>
          </a:xfrm>
        </p:spPr>
        <p:txBody>
          <a:bodyPr/>
          <a:lstStyle/>
          <a:p>
            <a:r>
              <a:rPr lang="en-US" dirty="0"/>
              <a:t>Call to action</a:t>
            </a:r>
          </a:p>
        </p:txBody>
      </p:sp>
      <p:sp>
        <p:nvSpPr>
          <p:cNvPr id="2" name="Rectangle 1">
            <a:extLst>
              <a:ext uri="{FF2B5EF4-FFF2-40B4-BE49-F238E27FC236}">
                <a16:creationId xmlns:a16="http://schemas.microsoft.com/office/drawing/2014/main" id="{762CFC33-AAB0-42A4-8CDC-DB5395DB3ED7}"/>
              </a:ext>
            </a:extLst>
          </p:cNvPr>
          <p:cNvSpPr/>
          <p:nvPr/>
        </p:nvSpPr>
        <p:spPr>
          <a:xfrm>
            <a:off x="-1" y="-691604"/>
            <a:ext cx="12436475" cy="600164"/>
          </a:xfrm>
          <a:prstGeom prst="rect">
            <a:avLst/>
          </a:prstGeom>
          <a:solidFill>
            <a:srgbClr val="FFFF00"/>
          </a:solidFill>
        </p:spPr>
        <p:txBody>
          <a:bodyPr wrap="square">
            <a:spAutoFit/>
          </a:bodyPr>
          <a:lstStyle/>
          <a:p>
            <a:r>
              <a:rPr lang="en-US" sz="1100" dirty="0">
                <a:solidFill>
                  <a:schemeClr val="accent2"/>
                </a:solidFill>
              </a:rPr>
              <a:t>(Recommendation to Bootcamp organizers and speakers: This slide can be used at the end of the Bootcamp to have attendees to fill online feedback form and recommendation for their ongoing learning and app development on Office 365 platform. Please keep the first three bullet points, you can update the last bullet point to be the user group or community that you are leading that you’d like attendees to join and learn more. Please keep the first feedback bullet point at the top and feel free to re-arrange the rest of bullet point orders. Thanks.</a:t>
            </a:r>
          </a:p>
        </p:txBody>
      </p:sp>
      <p:sp>
        <p:nvSpPr>
          <p:cNvPr id="17" name="Text Placeholder 4">
            <a:extLst>
              <a:ext uri="{FF2B5EF4-FFF2-40B4-BE49-F238E27FC236}">
                <a16:creationId xmlns:a16="http://schemas.microsoft.com/office/drawing/2014/main" id="{1BDD9111-A1F4-48C6-94B9-420581D7363A}"/>
              </a:ext>
            </a:extLst>
          </p:cNvPr>
          <p:cNvSpPr txBox="1">
            <a:spLocks/>
          </p:cNvSpPr>
          <p:nvPr/>
        </p:nvSpPr>
        <p:spPr>
          <a:xfrm>
            <a:off x="465138" y="2978651"/>
            <a:ext cx="45720" cy="137160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Join Office 365 developer program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hlinkClick r:id="rId4"/>
              </a:rPr>
              <a:t>https://dev.office.com/devprogram</a:t>
            </a:r>
            <a:r>
              <a:rPr lang="en-US" sz="2400" dirty="0">
                <a:solidFill>
                  <a:schemeClr val="tx2"/>
                </a:solidFill>
                <a:latin typeface="Segoe UI Semilight" panose="020B0402040204020203" pitchFamily="34" charset="0"/>
                <a:cs typeface="Segoe UI Semilight" panose="020B0402040204020203" pitchFamily="34" charset="0"/>
              </a:rPr>
              <a:t>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to leverage all resources for Office 365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development learning</a:t>
            </a:r>
          </a:p>
        </p:txBody>
      </p:sp>
      <p:sp>
        <p:nvSpPr>
          <p:cNvPr id="18" name="Text Placeholder 4">
            <a:extLst>
              <a:ext uri="{FF2B5EF4-FFF2-40B4-BE49-F238E27FC236}">
                <a16:creationId xmlns:a16="http://schemas.microsoft.com/office/drawing/2014/main" id="{CB9F5E59-AE26-4DCF-B225-B071199FEB0C}"/>
              </a:ext>
            </a:extLst>
          </p:cNvPr>
          <p:cNvSpPr txBox="1">
            <a:spLocks/>
          </p:cNvSpPr>
          <p:nvPr/>
        </p:nvSpPr>
        <p:spPr>
          <a:xfrm>
            <a:off x="465138" y="4523404"/>
            <a:ext cx="45720" cy="73152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Build applications on Office 365 platform</a:t>
            </a:r>
          </a:p>
        </p:txBody>
      </p:sp>
      <p:sp>
        <p:nvSpPr>
          <p:cNvPr id="19" name="Text Placeholder 4">
            <a:extLst>
              <a:ext uri="{FF2B5EF4-FFF2-40B4-BE49-F238E27FC236}">
                <a16:creationId xmlns:a16="http://schemas.microsoft.com/office/drawing/2014/main" id="{8E2F49A2-3803-4E6A-B6A8-DE58501B28BE}"/>
              </a:ext>
            </a:extLst>
          </p:cNvPr>
          <p:cNvSpPr txBox="1">
            <a:spLocks/>
          </p:cNvSpPr>
          <p:nvPr/>
        </p:nvSpPr>
        <p:spPr>
          <a:xfrm>
            <a:off x="465138" y="5428076"/>
            <a:ext cx="45720" cy="73152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Attend MVP led local community events to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continue learning on Office 365 development</a:t>
            </a:r>
          </a:p>
        </p:txBody>
      </p:sp>
      <p:sp>
        <p:nvSpPr>
          <p:cNvPr id="21" name="Rectangle 20">
            <a:extLst>
              <a:ext uri="{FF2B5EF4-FFF2-40B4-BE49-F238E27FC236}">
                <a16:creationId xmlns:a16="http://schemas.microsoft.com/office/drawing/2014/main" id="{68A63DA6-0628-4F48-8CD0-83D5CC18E64E}"/>
              </a:ext>
            </a:extLst>
          </p:cNvPr>
          <p:cNvSpPr/>
          <p:nvPr/>
        </p:nvSpPr>
        <p:spPr>
          <a:xfrm>
            <a:off x="465138" y="1974501"/>
            <a:ext cx="45720" cy="830997"/>
          </a:xfrm>
          <a:prstGeom prst="rect">
            <a:avLst/>
          </a:prstGeom>
          <a:solidFill>
            <a:schemeClr val="accent1"/>
          </a:solidFill>
        </p:spPr>
        <p:txBody>
          <a:bodyPr wrap="none" lIns="457200" anchor="ctr" anchorCtr="0">
            <a:noAutofit/>
          </a:bodyPr>
          <a:lstStyle/>
          <a:p>
            <a:pPr marL="0" lvl="1" indent="0">
              <a:spcBef>
                <a:spcPts val="3000"/>
              </a:spcBef>
              <a:buFont typeface="Wingdings" panose="05000000000000000000" pitchFamily="2" charset="2"/>
              <a:buNone/>
            </a:pPr>
            <a:r>
              <a:rPr lang="en-US" sz="2400" dirty="0">
                <a:solidFill>
                  <a:schemeClr val="tx2"/>
                </a:solidFill>
                <a:latin typeface="Segoe UI Semilight" panose="020B0402040204020203" pitchFamily="34" charset="0"/>
                <a:cs typeface="Segoe UI Semilight" panose="020B0402040204020203" pitchFamily="34" charset="0"/>
              </a:rPr>
              <a:t>Share your feedback on Bootcamp at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hlinkClick r:id="rId5"/>
              </a:rPr>
              <a:t>https://aka.ms/o365devbootcampfeedback</a:t>
            </a:r>
            <a:r>
              <a:rPr lang="en-US" sz="2400" dirty="0">
                <a:solidFill>
                  <a:schemeClr val="tx2"/>
                </a:solidFill>
                <a:latin typeface="Segoe UI Semilight" panose="020B0402040204020203" pitchFamily="34" charset="0"/>
                <a:cs typeface="Segoe UI Semilight" panose="020B0402040204020203" pitchFamily="34" charset="0"/>
              </a:rPr>
              <a:t> </a:t>
            </a:r>
          </a:p>
        </p:txBody>
      </p:sp>
    </p:spTree>
    <p:extLst>
      <p:ext uri="{BB962C8B-B14F-4D97-AF65-F5344CB8AC3E}">
        <p14:creationId xmlns:p14="http://schemas.microsoft.com/office/powerpoint/2010/main" val="2679585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ppt_x"/>
                                          </p:val>
                                        </p:tav>
                                        <p:tav tm="100000">
                                          <p:val>
                                            <p:strVal val="#ppt_x"/>
                                          </p:val>
                                        </p:tav>
                                      </p:tavLst>
                                    </p:anim>
                                    <p:anim calcmode="lin" valueType="num">
                                      <p:cBhvr additive="base">
                                        <p:cTn id="8" dur="75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ppt_x"/>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750" fill="hold"/>
                                        <p:tgtEl>
                                          <p:spTgt spid="18"/>
                                        </p:tgtEl>
                                        <p:attrNameLst>
                                          <p:attrName>ppt_x</p:attrName>
                                        </p:attrNameLst>
                                      </p:cBhvr>
                                      <p:tavLst>
                                        <p:tav tm="0">
                                          <p:val>
                                            <p:strVal val="#ppt_x"/>
                                          </p:val>
                                        </p:tav>
                                        <p:tav tm="100000">
                                          <p:val>
                                            <p:strVal val="#ppt_x"/>
                                          </p:val>
                                        </p:tav>
                                      </p:tavLst>
                                    </p:anim>
                                    <p:anim calcmode="lin" valueType="num">
                                      <p:cBhvr additive="base">
                                        <p:cTn id="16" dur="75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750" fill="hold"/>
                                        <p:tgtEl>
                                          <p:spTgt spid="19"/>
                                        </p:tgtEl>
                                        <p:attrNameLst>
                                          <p:attrName>ppt_x</p:attrName>
                                        </p:attrNameLst>
                                      </p:cBhvr>
                                      <p:tavLst>
                                        <p:tav tm="0">
                                          <p:val>
                                            <p:strVal val="#ppt_x"/>
                                          </p:val>
                                        </p:tav>
                                        <p:tav tm="100000">
                                          <p:val>
                                            <p:strVal val="#ppt_x"/>
                                          </p:val>
                                        </p:tav>
                                      </p:tavLst>
                                    </p:anim>
                                    <p:anim calcmode="lin" valueType="num">
                                      <p:cBhvr additive="base">
                                        <p:cTn id="20"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Enjoy the Bootcamp</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generated with high confidence">
            <a:extLst>
              <a:ext uri="{FF2B5EF4-FFF2-40B4-BE49-F238E27FC236}">
                <a16:creationId xmlns:a16="http://schemas.microsoft.com/office/drawing/2014/main" id="{502EF691-703D-425E-AE32-1466A20FDC06}"/>
              </a:ext>
            </a:extLst>
          </p:cNvPr>
          <p:cNvPicPr>
            <a:picLocks noChangeAspect="1"/>
          </p:cNvPicPr>
          <p:nvPr/>
        </p:nvPicPr>
        <p:blipFill rotWithShape="1">
          <a:blip r:embed="rId3"/>
          <a:srcRect l="3926" t="16184" r="79666" b="16184"/>
          <a:stretch/>
        </p:blipFill>
        <p:spPr>
          <a:xfrm>
            <a:off x="465138" y="2240454"/>
            <a:ext cx="1024764" cy="1137236"/>
          </a:xfrm>
          <a:prstGeom prst="rect">
            <a:avLst/>
          </a:prstGeom>
        </p:spPr>
      </p:pic>
    </p:spTree>
    <p:extLst>
      <p:ext uri="{BB962C8B-B14F-4D97-AF65-F5344CB8AC3E}">
        <p14:creationId xmlns:p14="http://schemas.microsoft.com/office/powerpoint/2010/main" val="648176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par>
                                <p:cTn id="12" presetID="10" presetClass="entr" presetSubtype="0" fill="hold" nodeType="withEffect">
                                  <p:stCondLst>
                                    <p:cond delay="50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Props1.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purl.org/dc/terms/"/>
    <ds:schemaRef ds:uri="7550fb09-e1e4-49f9-8257-ac8f082c86d0"/>
    <ds:schemaRef ds:uri="http://schemas.microsoft.com/sharepoint/v3/fields"/>
    <ds:schemaRef ds:uri="0f32b589-041a-4b5d-9ecb-546b576e7a4a"/>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templates</Template>
  <TotalTime>6330</TotalTime>
  <Words>551</Words>
  <Application>Microsoft Office PowerPoint</Application>
  <PresentationFormat>Custom</PresentationFormat>
  <Paragraphs>85</Paragraphs>
  <Slides>7</Slides>
  <Notes>7</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7</vt:i4>
      </vt:variant>
    </vt:vector>
  </HeadingPairs>
  <TitlesOfParts>
    <vt:vector size="19" baseType="lpstr">
      <vt:lpstr>Arial</vt:lpstr>
      <vt:lpstr>Proxima Nova</vt:lpstr>
      <vt:lpstr>Proxima Nova Semibold</vt:lpstr>
      <vt:lpstr>Roboto Light</vt:lpstr>
      <vt:lpstr>Segoe UI</vt:lpstr>
      <vt:lpstr>Segoe UI Light</vt:lpstr>
      <vt:lpstr>Segoe UI Semibold</vt:lpstr>
      <vt:lpstr>Segoe UI Semilight</vt:lpstr>
      <vt:lpstr>Wingdings</vt:lpstr>
      <vt:lpstr>Office 365 PPT Template - 2017</vt:lpstr>
      <vt:lpstr>1_Office 365 PPT Template - 2017</vt:lpstr>
      <vt:lpstr>Acrobat Document</vt:lpstr>
      <vt:lpstr> Global Office 365 Bootcamp –  Sacramento</vt:lpstr>
      <vt:lpstr>Agenda</vt:lpstr>
      <vt:lpstr>PowerPoint Presentation</vt:lpstr>
      <vt:lpstr>Get Your Office 365 Developer Tenant (1 year usage, 25 users/tenant) </vt:lpstr>
      <vt:lpstr>Get the source code</vt:lpstr>
      <vt:lpstr>Call to action</vt:lpstr>
      <vt:lpstr>Enjoy the Bootcamp</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dc:title>
  <dc:subject>&lt;Speech title here&gt;</dc:subject>
  <dc:creator>Suzanna Zhuang</dc:creator>
  <cp:keywords/>
  <dc:description>Template: Angela Powell; ZUM Communications
Formatting: 
Audience Type:</dc:description>
  <cp:lastModifiedBy>Eric Overfield</cp:lastModifiedBy>
  <cp:revision>48</cp:revision>
  <dcterms:created xsi:type="dcterms:W3CDTF">2017-07-18T18:43:36Z</dcterms:created>
  <dcterms:modified xsi:type="dcterms:W3CDTF">2017-10-18T04:40:39Z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0x010100D3ABF6C041D593459317999ECA83895D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suzanz@microsoft.com</vt:lpwstr>
  </property>
  <property fmtid="{D5CDD505-2E9C-101B-9397-08002B2CF9AE}" pid="15" name="MSIP_Label_f42aa342-8706-4288-bd11-ebb85995028c_SetDate">
    <vt:lpwstr>2017-09-22T08:11:19.9949351-07:00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